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c0d14f32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c0d14f32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bf54408b8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bf54408b8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c0d14f323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c0d14f323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c1402722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c1402722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bf54408b8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bf54408b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c1402722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c140272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c140272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c140272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c140272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c140272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c186a13ff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c186a13ff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bf54408b8_1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bf54408b8_1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bf54408b8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bf54408b8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bf54408b8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bf54408b8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bf54408b8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bf54408b8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bf54408b8_1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bf54408b8_1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bf54408b8_1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bf54408b8_1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c0d14f323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c0d14f323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c0d14f32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c0d14f32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c0d14f32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c0d14f3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c186a13f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c186a13f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blog.xebia.fr/2010/05/04/nosql-europe-bases-de-donnees-orientees-colonnes-et-cassandra/" TargetMode="External"/><Relationship Id="rId4" Type="http://schemas.openxmlformats.org/officeDocument/2006/relationships/hyperlink" Target="https://blog.xebia.fr/author/mfiguiere/" TargetMode="External"/><Relationship Id="rId5" Type="http://schemas.openxmlformats.org/officeDocument/2006/relationships/hyperlink" Target="https://www.illustradata.com/bases-nosql-orientees-colonnes-quest-cest/" TargetMode="External"/><Relationship Id="rId6" Type="http://schemas.openxmlformats.org/officeDocument/2006/relationships/hyperlink" Target="https://fr.linkedin.com/in/anne-sophie-laugier-48012342" TargetMode="External"/><Relationship Id="rId7" Type="http://schemas.openxmlformats.org/officeDocument/2006/relationships/hyperlink" Target="https://fr.linkedin.com/in/louis-baptiste-france-2bb2574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 Colonne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Lacassagne Baptiste - Magrin Romain Hounkonnou Mehdy - </a:t>
            </a:r>
            <a:r>
              <a:rPr lang="fr"/>
              <a:t>Labarbarie Pol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Thurin Gauthier - Menendez Benjamin 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6589775" y="2392325"/>
            <a:ext cx="1489800" cy="1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5225" y="4275550"/>
            <a:ext cx="1573525" cy="63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pratique</a:t>
            </a:r>
            <a:endParaRPr/>
          </a:p>
        </p:txBody>
      </p:sp>
      <p:pic>
        <p:nvPicPr>
          <p:cNvPr id="350" name="Google Shape;3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005" y="1597875"/>
            <a:ext cx="4390696" cy="29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0775" y="4135550"/>
            <a:ext cx="1573525" cy="63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Cassandra en pratique </a:t>
            </a:r>
            <a:endParaRPr/>
          </a:p>
        </p:txBody>
      </p:sp>
      <p:sp>
        <p:nvSpPr>
          <p:cNvPr id="357" name="Google Shape;357;p24"/>
          <p:cNvSpPr txBox="1"/>
          <p:nvPr>
            <p:ph idx="1" type="body"/>
          </p:nvPr>
        </p:nvSpPr>
        <p:spPr>
          <a:xfrm>
            <a:off x="1303800" y="1509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Étapes</a:t>
            </a:r>
            <a:r>
              <a:rPr lang="fr" sz="1800"/>
              <a:t> : </a:t>
            </a:r>
            <a:endParaRPr sz="18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/>
              <a:t>-</a:t>
            </a:r>
            <a:r>
              <a:rPr lang="fr" sz="1800"/>
              <a:t> </a:t>
            </a:r>
            <a:r>
              <a:rPr lang="fr" sz="1800"/>
              <a:t>Création</a:t>
            </a:r>
            <a:r>
              <a:rPr lang="fr" sz="1800"/>
              <a:t> d’un keyspace </a:t>
            </a:r>
            <a:endParaRPr sz="18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/>
              <a:t>- Création</a:t>
            </a:r>
            <a:r>
              <a:rPr lang="fr" sz="1800"/>
              <a:t> d’une table (column familly) et définition des propriétés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/>
              <a:t> 	- Importation de la base des données</a:t>
            </a:r>
            <a:endParaRPr sz="18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/>
              <a:t>- Requêtes </a:t>
            </a:r>
            <a:endParaRPr sz="1800"/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775" y="4135550"/>
            <a:ext cx="1573525" cy="63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>
            <p:ph type="title"/>
          </p:nvPr>
        </p:nvSpPr>
        <p:spPr>
          <a:xfrm>
            <a:off x="1210475" y="2071500"/>
            <a:ext cx="70305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r>
              <a:rPr lang="fr" sz="3000"/>
              <a:t>   Exemple de table dans Cassandra 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89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type="title"/>
          </p:nvPr>
        </p:nvSpPr>
        <p:spPr>
          <a:xfrm>
            <a:off x="906150" y="710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</a:t>
            </a:r>
            <a:r>
              <a:rPr lang="fr"/>
              <a:t>requêtes : </a:t>
            </a:r>
            <a:r>
              <a:rPr lang="fr"/>
              <a:t> </a:t>
            </a:r>
            <a:endParaRPr/>
          </a:p>
        </p:txBody>
      </p:sp>
      <p:pic>
        <p:nvPicPr>
          <p:cNvPr id="381" name="Google Shape;3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1518"/>
            <a:ext cx="9144001" cy="1768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550" y="3392183"/>
            <a:ext cx="7572894" cy="159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75" y="316650"/>
            <a:ext cx="8839201" cy="19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6"/>
            <a:ext cx="9144000" cy="514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300" y="4419975"/>
            <a:ext cx="1573525" cy="63131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 txBox="1"/>
          <p:nvPr/>
        </p:nvSpPr>
        <p:spPr>
          <a:xfrm>
            <a:off x="166275" y="188450"/>
            <a:ext cx="42456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985725" y="1733375"/>
            <a:ext cx="7919700" cy="30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b="1" lang="fr" sz="2400"/>
              <a:t>INTRODUCTION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b="1" lang="fr" sz="2400"/>
              <a:t>DÉFINITIONS</a:t>
            </a:r>
            <a:r>
              <a:rPr b="1" lang="fr" sz="2400"/>
              <a:t> ET EXEMPLES</a:t>
            </a:r>
            <a:endParaRPr b="1"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b="1" lang="fr" sz="1800"/>
              <a:t>DÉFINITIONS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b="1" lang="fr" sz="1800"/>
              <a:t>POINTS FORT / POINTS FAIBLES </a:t>
            </a:r>
            <a:endParaRPr b="1"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b="1" lang="fr" sz="2400"/>
              <a:t>EN PRATIQUE </a:t>
            </a:r>
            <a:endParaRPr b="1" sz="2400"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900" y="4186675"/>
            <a:ext cx="1573525" cy="63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Bibliographie</a:t>
            </a:r>
            <a:endParaRPr/>
          </a:p>
        </p:txBody>
      </p:sp>
      <p:sp>
        <p:nvSpPr>
          <p:cNvPr id="407" name="Google Shape;407;p32"/>
          <p:cNvSpPr txBox="1"/>
          <p:nvPr>
            <p:ph idx="1" type="body"/>
          </p:nvPr>
        </p:nvSpPr>
        <p:spPr>
          <a:xfrm>
            <a:off x="1200050" y="1286700"/>
            <a:ext cx="7030500" cy="23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300"/>
              <a:buChar char="●"/>
            </a:pPr>
            <a:r>
              <a:rPr i="1" lang="fr">
                <a:solidFill>
                  <a:srgbClr val="4A86E8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https://blog.xebia.fr/2010/05/04/nosql-europe-bases-de-donnees-orientees-colonnes-et-cassandra/</a:t>
            </a:r>
            <a:r>
              <a:rPr i="1" lang="fr">
                <a:solidFill>
                  <a:srgbClr val="4A86E8"/>
                </a:solidFill>
              </a:rPr>
              <a:t>   </a:t>
            </a:r>
            <a:r>
              <a:rPr i="1" lang="fr">
                <a:solidFill>
                  <a:srgbClr val="4A86E8"/>
                </a:solidFill>
                <a:highlight>
                  <a:srgbClr val="FFFFFF"/>
                </a:highlight>
              </a:rPr>
              <a:t>Publié par </a:t>
            </a:r>
            <a:r>
              <a:rPr i="1" lang="fr">
                <a:solidFill>
                  <a:srgbClr val="4A86E8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Michaël Figuière</a:t>
            </a:r>
            <a:endParaRPr i="1">
              <a:solidFill>
                <a:srgbClr val="4A86E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300"/>
              <a:buChar char="●"/>
            </a:pPr>
            <a:r>
              <a:rPr i="1" lang="fr">
                <a:solidFill>
                  <a:srgbClr val="4A86E8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https://www.illustradata.com/bases-nosql-orientees-colonnes-quest-cest/</a:t>
            </a:r>
            <a:r>
              <a:rPr i="1" lang="fr">
                <a:solidFill>
                  <a:srgbClr val="4A86E8"/>
                </a:solidFill>
              </a:rPr>
              <a:t> Article écrit par </a:t>
            </a:r>
            <a:r>
              <a:rPr i="1" lang="fr">
                <a:solidFill>
                  <a:srgbClr val="4A86E8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Anne-Sophie LAUGIER</a:t>
            </a:r>
            <a:r>
              <a:rPr i="1" lang="fr">
                <a:solidFill>
                  <a:srgbClr val="4A86E8"/>
                </a:solidFill>
              </a:rPr>
              <a:t> et </a:t>
            </a:r>
            <a:r>
              <a:rPr i="1" lang="fr">
                <a:solidFill>
                  <a:srgbClr val="4A86E8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Louis-Baptiste FRANCE</a:t>
            </a:r>
            <a:endParaRPr i="1">
              <a:solidFill>
                <a:srgbClr val="4A86E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300"/>
              <a:buChar char="●"/>
            </a:pPr>
            <a:r>
              <a:rPr i="1" lang="fr">
                <a:solidFill>
                  <a:srgbClr val="4A86E8"/>
                </a:solidFill>
              </a:rPr>
              <a:t>La villa des coeurs brisés, S5E9</a:t>
            </a:r>
            <a:endParaRPr i="1">
              <a:solidFill>
                <a:srgbClr val="4A86E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300"/>
              <a:buChar char="●"/>
            </a:pPr>
            <a:r>
              <a:rPr i="1" lang="fr">
                <a:solidFill>
                  <a:srgbClr val="4A86E8"/>
                </a:solidFill>
              </a:rPr>
              <a:t>http://www.rfi.fr/emission/20101111-gayo-diallo</a:t>
            </a:r>
            <a:endParaRPr i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INTRODUCTION 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286250" y="1990050"/>
            <a:ext cx="8698800" cy="28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NoSQL → Alternative au </a:t>
            </a:r>
            <a:r>
              <a:rPr lang="fr" sz="2400"/>
              <a:t>langage</a:t>
            </a:r>
            <a:r>
              <a:rPr lang="fr" sz="2400"/>
              <a:t> SQL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Type colonne → Une </a:t>
            </a:r>
            <a:r>
              <a:rPr lang="fr" sz="2400"/>
              <a:t>Méthode</a:t>
            </a:r>
            <a:r>
              <a:rPr lang="fr" sz="2400"/>
              <a:t> NoSQL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Utilisée par de nombreuses entreprises (Facebook, Google)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Empilement &gt;&gt; </a:t>
            </a:r>
            <a:r>
              <a:rPr lang="fr" sz="2400"/>
              <a:t>Création</a:t>
            </a:r>
            <a:r>
              <a:rPr lang="fr" sz="2400"/>
              <a:t> d’une nouvelle case </a:t>
            </a:r>
            <a:endParaRPr sz="2400"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900" y="4186675"/>
            <a:ext cx="1573525" cy="63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DÉFINITIONS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445125" y="1621475"/>
            <a:ext cx="8460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 u="sng"/>
              <a:t>THÉORÈME</a:t>
            </a:r>
            <a:r>
              <a:rPr b="1" lang="fr" sz="3000" u="sng"/>
              <a:t> DE CAP</a:t>
            </a:r>
            <a:r>
              <a:rPr lang="fr" sz="3000"/>
              <a:t> : </a:t>
            </a:r>
            <a:r>
              <a:rPr i="1" lang="fr" sz="3000"/>
              <a:t>(Eric Brewer)</a:t>
            </a:r>
            <a:endParaRPr i="1" sz="3000"/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fr" sz="3000"/>
              <a:t>Cohérence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" sz="3000"/>
              <a:t>Haute disponibilité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fr" sz="3000"/>
              <a:t>Tolérant</a:t>
            </a:r>
            <a:r>
              <a:rPr lang="fr" sz="3000"/>
              <a:t> à la partition 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900" y="4186675"/>
            <a:ext cx="1573525" cy="63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506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DÉFINITION</a:t>
            </a:r>
            <a:r>
              <a:rPr lang="fr"/>
              <a:t>: BASE DE </a:t>
            </a:r>
            <a:r>
              <a:rPr lang="fr"/>
              <a:t>DONNÉES</a:t>
            </a:r>
            <a:r>
              <a:rPr lang="fr"/>
              <a:t> COLONNE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95425" y="1597875"/>
            <a:ext cx="9048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Colonnes dynamiques  → Valeurs NULL non stockées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Hiérarchisation</a:t>
            </a:r>
            <a:r>
              <a:rPr lang="fr" sz="2400"/>
              <a:t> des données → Une unique ligne par individu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25" y="2666975"/>
            <a:ext cx="6691350" cy="21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900" y="4186675"/>
            <a:ext cx="1573525" cy="63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516"/>
            <a:ext cx="9143999" cy="5093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48250" y="307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SIMPLE POUR 10 INDIVIDUS </a:t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 rot="10800000">
            <a:off x="6201825" y="1076575"/>
            <a:ext cx="1083900" cy="17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525" y="978450"/>
            <a:ext cx="6447497" cy="3273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550" y="4385650"/>
            <a:ext cx="1573525" cy="63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POINTS FORTS</a:t>
            </a:r>
            <a:endParaRPr/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331650" y="1842550"/>
            <a:ext cx="8480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ANALYSE D'ÉNORME JEU DE DONNÉES → BASE DE DONNÉES COLONNE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Exécution plus rapide des fonctions types : </a:t>
            </a:r>
            <a:r>
              <a:rPr b="1" lang="fr" sz="1800"/>
              <a:t>MIN(), MAX(), COUNT(), AVG()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Réunir</a:t>
            </a:r>
            <a:r>
              <a:rPr lang="fr" sz="1800"/>
              <a:t> une multitudes de tables en une → </a:t>
            </a:r>
            <a:r>
              <a:rPr lang="fr" sz="1800"/>
              <a:t>AUTO-INDEXATION</a:t>
            </a:r>
            <a:r>
              <a:rPr lang="fr" sz="1800"/>
              <a:t> </a:t>
            </a:r>
            <a:endParaRPr b="1" sz="1800"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900" y="4186675"/>
            <a:ext cx="1573525" cy="63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POINTS FAIBLES </a:t>
            </a:r>
            <a:endParaRPr/>
          </a:p>
        </p:txBody>
      </p:sp>
      <p:sp>
        <p:nvSpPr>
          <p:cNvPr id="334" name="Google Shape;334;p21"/>
          <p:cNvSpPr txBox="1"/>
          <p:nvPr>
            <p:ph idx="1" type="body"/>
          </p:nvPr>
        </p:nvSpPr>
        <p:spPr>
          <a:xfrm>
            <a:off x="180900" y="2010150"/>
            <a:ext cx="8153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Impossibilité d'utiliser des jeu de données interconnectés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Aucune structure d’un jeu de données “chaotiques” n’est envisageable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" sz="2400"/>
              <a:t>PAS ADAPTÉ À TOUTES LES SITUATIONS </a:t>
            </a:r>
            <a:endParaRPr b="1" sz="2400"/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900" y="4186675"/>
            <a:ext cx="1573525" cy="631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 rotWithShape="1">
          <a:blip r:embed="rId4">
            <a:alphaModFix/>
          </a:blip>
          <a:srcRect b="3209" l="-5090" r="5089" t="-3210"/>
          <a:stretch/>
        </p:blipFill>
        <p:spPr>
          <a:xfrm>
            <a:off x="-297275" y="0"/>
            <a:ext cx="9272950" cy="43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